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../media/image1.png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2.png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image" Target="../media/image2.pn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image" Target="../media/image2.png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2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image" Target="../media/image2.png"/><Relationship Id="rId2" Type="http://schemas.openxmlformats.org/officeDocument/2006/relationships/tags" Target="../tags/tag120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image" Target="../media/image8.png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10.png"/><Relationship Id="rId6" Type="http://schemas.openxmlformats.org/officeDocument/2006/relationships/tags" Target="../tags/tag141.xml"/><Relationship Id="rId5" Type="http://schemas.openxmlformats.org/officeDocument/2006/relationships/image" Target="../media/image9.png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2.xml"/><Relationship Id="rId7" Type="http://schemas.openxmlformats.org/officeDocument/2006/relationships/image" Target="../media/image3.pn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image" Target="../media/image5.png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2.png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49.xml"/><Relationship Id="rId7" Type="http://schemas.openxmlformats.org/officeDocument/2006/relationships/image" Target="../media/image6.png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2.pn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image" Target="../media/image2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435293" y="593090"/>
            <a:ext cx="8272939" cy="56718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>
            <p:custDataLst>
              <p:tags r:id="rId4"/>
            </p:custDataLst>
          </p:nvPr>
        </p:nvSpPr>
        <p:spPr>
          <a:xfrm>
            <a:off x="8559165" y="4224655"/>
            <a:ext cx="286703" cy="1458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3512820" y="1374775"/>
            <a:ext cx="2118360" cy="410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4834890" y="593090"/>
            <a:ext cx="1585913" cy="220789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3520292" y="1374493"/>
            <a:ext cx="1196758" cy="4109013"/>
          </a:xfrm>
        </p:spPr>
        <p:txBody>
          <a:bodyPr lIns="90170" tIns="46990" rIns="90170" bIns="46990" anchor="t" anchorCtr="0">
            <a:normAutofit/>
          </a:bodyPr>
          <a:lstStyle>
            <a:lvl1pPr algn="ctr">
              <a:defRPr sz="66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4972950" y="3154155"/>
            <a:ext cx="334361" cy="2005856"/>
          </a:xfrm>
          <a:ln>
            <a:solidFill>
              <a:schemeClr val="tx1"/>
            </a:solidFill>
          </a:ln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14789" y="1"/>
            <a:ext cx="8790374" cy="6584949"/>
            <a:chOff x="286385" y="1"/>
            <a:chExt cx="11720499" cy="6584949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sz="1350" dirty="0"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159130" y="1"/>
              <a:ext cx="847754" cy="88519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8845952" cy="6858000"/>
            <a:chOff x="0" y="0"/>
            <a:chExt cx="11794603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11794603" cy="6858000"/>
              <a:chOff x="0" y="0"/>
              <a:chExt cx="11794603" cy="6858000"/>
            </a:xfrm>
          </p:grpSpPr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8" name="矩形 7"/>
              <p:cNvSpPr/>
              <p:nvPr>
                <p:custDataLst>
                  <p:tags r:id="rId4"/>
                </p:custDataLst>
              </p:nvPr>
            </p:nvSpPr>
            <p:spPr>
              <a:xfrm>
                <a:off x="580664" y="593203"/>
                <a:ext cx="11030673" cy="56715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" name="矩形 8"/>
              <p:cNvSpPr/>
              <p:nvPr>
                <p:custDataLst>
                  <p:tags r:id="rId5"/>
                </p:custDataLst>
              </p:nvPr>
            </p:nvSpPr>
            <p:spPr>
              <a:xfrm>
                <a:off x="11412638" y="4224762"/>
                <a:ext cx="381965" cy="14584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6446372" y="593203"/>
                <a:ext cx="2114479" cy="2207871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>
              <a:off x="4683889" y="1374494"/>
              <a:ext cx="2824223" cy="4109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585214" y="1537589"/>
            <a:ext cx="1040639" cy="3809111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竖排文字占位符 16"/>
          <p:cNvSpPr>
            <a:spLocks noGrp="1"/>
          </p:cNvSpPr>
          <p:nvPr>
            <p:ph type="body" orient="vert" sz="quarter" idx="13" hasCustomPrompt="1"/>
            <p:custDataLst>
              <p:tags r:id="rId13"/>
            </p:custDataLst>
          </p:nvPr>
        </p:nvSpPr>
        <p:spPr>
          <a:xfrm>
            <a:off x="4946591" y="2981688"/>
            <a:ext cx="378923" cy="2321204"/>
          </a:xfrm>
        </p:spPr>
        <p:txBody>
          <a:bodyPr vert="eaVert"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14789" y="1"/>
            <a:ext cx="8790374" cy="6584949"/>
            <a:chOff x="286385" y="1"/>
            <a:chExt cx="11720499" cy="6584949"/>
          </a:xfrm>
        </p:grpSpPr>
        <p:sp>
          <p:nvSpPr>
            <p:cNvPr id="6" name="矩形 5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sz="1350" dirty="0">
                <a:sym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159130" y="1"/>
              <a:ext cx="847754" cy="885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429" y="-4445"/>
            <a:ext cx="3674269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27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8097551" y="0"/>
            <a:ext cx="907612" cy="1263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3"/>
            </p:custDataLst>
          </p:nvPr>
        </p:nvGrpSpPr>
        <p:grpSpPr>
          <a:xfrm>
            <a:off x="94526" y="2688900"/>
            <a:ext cx="9047094" cy="1896745"/>
            <a:chOff x="126034" y="2688900"/>
            <a:chExt cx="12062792" cy="1896745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26034" y="2716273"/>
              <a:ext cx="1080465" cy="17489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305416" y="2688900"/>
              <a:ext cx="1883410" cy="189674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005163" cy="6858000"/>
            <a:chOff x="0" y="0"/>
            <a:chExt cx="12006884" cy="6858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11412638" y="4224762"/>
              <a:ext cx="381965" cy="14584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0" y="0"/>
              <a:ext cx="12006884" cy="6858000"/>
              <a:chOff x="0" y="0"/>
              <a:chExt cx="12006884" cy="685800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0" y="0"/>
                <a:ext cx="12006884" cy="6858000"/>
                <a:chOff x="0" y="0"/>
                <a:chExt cx="12006884" cy="6858000"/>
              </a:xfrm>
            </p:grpSpPr>
            <p:sp>
              <p:nvSpPr>
                <p:cNvPr id="12" name="矩形 1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0664" y="593203"/>
                  <a:ext cx="11030673" cy="567159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pic>
              <p:nvPicPr>
                <p:cNvPr id="14" name="图片 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580664" y="1886673"/>
                  <a:ext cx="4858137" cy="4674726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10289803" y="0"/>
                  <a:ext cx="1717081" cy="1792921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 rot="19414000" flipH="1">
                <a:off x="4400402" y="3137998"/>
                <a:ext cx="352594" cy="582004"/>
              </a:xfrm>
              <a:prstGeom prst="rect">
                <a:avLst/>
              </a:prstGeom>
            </p:spPr>
          </p:pic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5679758" y="1237615"/>
            <a:ext cx="663416" cy="4445635"/>
          </a:xfrm>
        </p:spPr>
        <p:txBody>
          <a:bodyPr lIns="90000" tIns="46800" rIns="90000" bIns="46800" anchor="ctr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8845952" cy="6858000"/>
            <a:chOff x="0" y="0"/>
            <a:chExt cx="11794603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11412638" y="4224762"/>
              <a:ext cx="381965" cy="14584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0"/>
              <a:ext cx="11611337" cy="6858000"/>
              <a:chOff x="0" y="0"/>
              <a:chExt cx="11611337" cy="685800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0" y="0"/>
                <a:ext cx="11611337" cy="6858000"/>
                <a:chOff x="0" y="0"/>
                <a:chExt cx="11611337" cy="6858000"/>
              </a:xfrm>
            </p:grpSpPr>
            <p:sp>
              <p:nvSpPr>
                <p:cNvPr id="11" name="矩形 10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/>
                </a:p>
              </p:txBody>
            </p:sp>
            <p:sp>
              <p:nvSpPr>
                <p:cNvPr id="12" name="矩形 11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0664" y="593203"/>
                  <a:ext cx="11030673" cy="567159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7" cstate="email"/>
                <a:srcRect/>
                <a:stretch>
                  <a:fillRect/>
                </a:stretch>
              </p:blipFill>
              <p:spPr>
                <a:xfrm>
                  <a:off x="1180616" y="2097979"/>
                  <a:ext cx="3784923" cy="4166820"/>
                </a:xfrm>
                <a:prstGeom prst="rect">
                  <a:avLst/>
                </a:prstGeom>
              </p:spPr>
            </p:pic>
          </p:grp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476896" y="5150734"/>
                <a:ext cx="518030" cy="855079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714331" y="920144"/>
            <a:ext cx="3702816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369348" y="1"/>
            <a:ext cx="635816" cy="885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14789" y="1"/>
            <a:ext cx="8790374" cy="6584949"/>
            <a:chOff x="286385" y="1"/>
            <a:chExt cx="11720499" cy="6584949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sz="1350" dirty="0"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1159130" y="1"/>
              <a:ext cx="847754" cy="88519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52.xml"/><Relationship Id="rId24" Type="http://schemas.openxmlformats.org/officeDocument/2006/relationships/tags" Target="../tags/tag151.xml"/><Relationship Id="rId23" Type="http://schemas.openxmlformats.org/officeDocument/2006/relationships/tags" Target="../tags/tag150.xml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5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9.xml"/><Relationship Id="rId2" Type="http://schemas.openxmlformats.org/officeDocument/2006/relationships/image" Target="../media/image22.jpe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themeOverride" Target="../theme/themeOverride2.xml"/><Relationship Id="rId5" Type="http://schemas.openxmlformats.org/officeDocument/2006/relationships/tags" Target="../tags/tag173.xml"/><Relationship Id="rId4" Type="http://schemas.openxmlformats.org/officeDocument/2006/relationships/image" Target="../media/image23.pn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1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3.xml"/><Relationship Id="rId2" Type="http://schemas.openxmlformats.org/officeDocument/2006/relationships/image" Target="../media/image13.jpe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4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5.xml"/><Relationship Id="rId2" Type="http://schemas.openxmlformats.org/officeDocument/2006/relationships/image" Target="../media/image16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6.xml"/><Relationship Id="rId2" Type="http://schemas.openxmlformats.org/officeDocument/2006/relationships/image" Target="../media/image17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7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168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5082758" y="3320957"/>
            <a:ext cx="598990" cy="59899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壹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717858" y="3424009"/>
            <a:ext cx="2388870" cy="3924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前言</a:t>
            </a:r>
            <a:endParaRPr lang="zh-CN" sz="1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5082758" y="4122354"/>
            <a:ext cx="598990" cy="5986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贰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5717858" y="4226014"/>
            <a:ext cx="2388870" cy="3919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正文</a:t>
            </a:r>
            <a:endParaRPr lang="zh-CN" altLang="en-US" sz="1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5082758" y="4923407"/>
            <a:ext cx="598990" cy="5986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叁</a:t>
            </a:r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717858" y="5026590"/>
            <a:ext cx="2388870" cy="3919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小结</a:t>
            </a:r>
            <a:endParaRPr lang="zh-CN" altLang="en-US" sz="18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3209081" y="2161179"/>
            <a:ext cx="1307939" cy="8710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fontAlgn="auto">
              <a:lnSpc>
                <a:spcPct val="100000"/>
              </a:lnSpc>
            </a:pPr>
            <a:r>
              <a:rPr lang="zh-CN" altLang="en-US" sz="4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40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3" name="同侧圆角矩形 2"/>
          <p:cNvSpPr/>
          <p:nvPr/>
        </p:nvSpPr>
        <p:spPr>
          <a:xfrm>
            <a:off x="1721485" y="937260"/>
            <a:ext cx="6264275" cy="1223645"/>
          </a:xfrm>
          <a:prstGeom prst="round2Same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20191019-20191025</a:t>
            </a:r>
            <a:endParaRPr lang="en-US" altLang="zh-CN" sz="20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endParaRPr lang="en-US" altLang="zh-CN" sz="20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                                    ----------</a:t>
            </a:r>
            <a:r>
              <a:rPr lang="zh-CN" altLang="en-US" sz="20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张恒</a:t>
            </a:r>
            <a:endParaRPr lang="zh-CN" altLang="en-US" sz="20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                           7. </a:t>
            </a:r>
            <a:r>
              <a:t>指针</a:t>
            </a:r>
          </a:p>
        </p:txBody>
      </p:sp>
      <p:pic>
        <p:nvPicPr>
          <p:cNvPr id="5" name="图片占位符 4" descr="timg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42595" y="1192530"/>
            <a:ext cx="8375650" cy="3792855"/>
          </a:xfrm>
          <a:prstGeom prst="rect">
            <a:avLst/>
          </a:prstGeom>
        </p:spPr>
      </p:pic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对角圆角矩形 6"/>
          <p:cNvSpPr/>
          <p:nvPr/>
        </p:nvSpPr>
        <p:spPr>
          <a:xfrm>
            <a:off x="442595" y="5313045"/>
            <a:ext cx="7992745" cy="792480"/>
          </a:xfrm>
          <a:prstGeom prst="round2Diag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FF00"/>
                </a:solidFill>
              </a:rPr>
              <a:t>指针比较难懂，目前还没有概念；</a:t>
            </a:r>
            <a:endParaRPr lang="zh-CN" altLang="en-US">
              <a:solidFill>
                <a:srgbClr val="FFFF00"/>
              </a:solidFill>
            </a:endParaRPr>
          </a:p>
          <a:p>
            <a:pPr algn="ctr"/>
            <a:r>
              <a:rPr lang="zh-CN" altLang="en-US">
                <a:solidFill>
                  <a:srgbClr val="FFFF00"/>
                </a:solidFill>
              </a:rPr>
              <a:t>还得多看几遍视频</a:t>
            </a:r>
            <a:r>
              <a:rPr lang="en-US" altLang="zh-CN">
                <a:solidFill>
                  <a:srgbClr val="FFFF00"/>
                </a:solidFill>
              </a:rPr>
              <a:t>..................................</a:t>
            </a:r>
            <a:endParaRPr lang="en-US" altLang="zh-CN">
              <a:solidFill>
                <a:srgbClr val="FFFF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</a:rPr>
              <a:t>小结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453390" y="4529455"/>
            <a:ext cx="8251190" cy="2353310"/>
          </a:xfrm>
        </p:spPr>
        <p:txBody>
          <a:bodyPr/>
          <a:lstStyle/>
          <a:p>
            <a:r>
              <a:rPr lang="en-US" altLang="zh-CN"/>
              <a:t>-----</a:t>
            </a:r>
            <a:r>
              <a:rPr lang="zh-CN" altLang="en-US"/>
              <a:t>总之，用了一个多星期看完了第一遍视频；</a:t>
            </a:r>
            <a:endParaRPr lang="zh-CN" altLang="en-US"/>
          </a:p>
          <a:p>
            <a:r>
              <a:rPr lang="en-US" altLang="zh-CN"/>
              <a:t>-----although  </a:t>
            </a:r>
            <a:r>
              <a:rPr lang="zh-CN" altLang="en-US"/>
              <a:t>我起步比其他战友晚了好多，但也要加劲赶上。</a:t>
            </a:r>
            <a:endParaRPr lang="zh-CN" altLang="en-US"/>
          </a:p>
          <a:p>
            <a:r>
              <a:rPr lang="en-US" altLang="zh-CN"/>
              <a:t>-----</a:t>
            </a:r>
            <a:r>
              <a:rPr lang="zh-CN" altLang="en-US"/>
              <a:t>一个星期打卡一下，这个安排真的棒！！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fighting</a:t>
            </a:r>
            <a:r>
              <a:rPr lang="zh-CN" altLang="en-US"/>
              <a:t>！！！！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内容占位符 2" descr="图片3"/>
          <p:cNvPicPr>
            <a:picLocks noGrp="1" noChangeAspect="1"/>
          </p:cNvPicPr>
          <p:nvPr>
            <p:ph sz="quarter" idx="13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611" y="1526540"/>
            <a:ext cx="8229600" cy="240839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86155" y="607060"/>
            <a:ext cx="7655560" cy="5734050"/>
          </a:xfrm>
        </p:spPr>
        <p:txBody>
          <a:bodyPr/>
          <a:p>
            <a:r>
              <a:rPr lang="en-US" altLang="zh-CN"/>
              <a:t>                                         </a:t>
            </a:r>
            <a:r>
              <a:rPr lang="zh-CN" altLang="en-US" sz="4800" b="1">
                <a:latin typeface="华文新魏" panose="02010800040101010101" charset="-122"/>
                <a:ea typeface="华文新魏" panose="02010800040101010101" charset="-122"/>
              </a:rPr>
              <a:t>前言</a:t>
            </a:r>
            <a:endParaRPr lang="zh-CN" altLang="en-US" sz="4800" b="1">
              <a:latin typeface="华文新魏" panose="02010800040101010101" charset="-122"/>
              <a:ea typeface="华文新魏" panose="02010800040101010101" charset="-122"/>
            </a:endParaRPr>
          </a:p>
          <a:p>
            <a:pPr marL="0" lvl="0" indent="0">
              <a:buNone/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  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  <a:p>
            <a:pPr lvl="0"/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    经过一个星期的狂刷视频，我现在对</a:t>
            </a:r>
            <a:r>
              <a:rPr lang="en-US" altLang="zh-CN" sz="2800" b="1">
                <a:latin typeface="华文新魏" panose="02010800040101010101" charset="-122"/>
                <a:ea typeface="华文新魏" panose="02010800040101010101" charset="-122"/>
              </a:rPr>
              <a:t>C</a:t>
            </a:r>
            <a:r>
              <a:rPr sz="2800" b="1">
                <a:latin typeface="华文新魏" panose="02010800040101010101" charset="-122"/>
                <a:ea typeface="华文新魏" panose="02010800040101010101" charset="-122"/>
              </a:rPr>
              <a:t>语言有了大致的了解。</a:t>
            </a:r>
            <a:endParaRPr sz="2800" b="1">
              <a:latin typeface="华文新魏" panose="02010800040101010101" charset="-122"/>
              <a:ea typeface="华文新魏" panose="02010800040101010101" charset="-122"/>
            </a:endParaRPr>
          </a:p>
          <a:p>
            <a:pPr lvl="0"/>
            <a:r>
              <a:rPr sz="2800" b="1">
                <a:latin typeface="华文新魏" panose="02010800040101010101" charset="-122"/>
                <a:ea typeface="华文新魏" panose="02010800040101010101" charset="-122"/>
              </a:rPr>
              <a:t>   知道了它的来源，发展，再到成熟。</a:t>
            </a:r>
            <a:endParaRPr sz="2800" b="1">
              <a:latin typeface="华文新魏" panose="02010800040101010101" charset="-122"/>
              <a:ea typeface="华文新魏" panose="02010800040101010101" charset="-122"/>
            </a:endParaRPr>
          </a:p>
          <a:p>
            <a:pPr lvl="0"/>
            <a:r>
              <a:rPr sz="2800" b="1">
                <a:latin typeface="华文新魏" panose="02010800040101010101" charset="-122"/>
                <a:ea typeface="华文新魏" panose="02010800040101010101" charset="-122"/>
              </a:rPr>
              <a:t>   </a:t>
            </a:r>
            <a:r>
              <a:rPr lang="en-US" altLang="zh-CN" sz="2800" b="1">
                <a:latin typeface="华文新魏" panose="02010800040101010101" charset="-122"/>
                <a:ea typeface="华文新魏" panose="02010800040101010101" charset="-122"/>
              </a:rPr>
              <a:t>ing....................</a:t>
            </a:r>
            <a:endParaRPr sz="2800" b="1">
              <a:latin typeface="华文新魏" panose="02010800040101010101" charset="-122"/>
              <a:ea typeface="华文新魏" panose="02010800040101010101" charset="-122"/>
            </a:endParaRPr>
          </a:p>
          <a:p>
            <a:pPr lvl="0"/>
            <a:endParaRPr sz="2800" b="1">
              <a:latin typeface="华文新魏" panose="02010800040101010101" charset="-122"/>
              <a:ea typeface="华文新魏" panose="02010800040101010101" charset="-122"/>
            </a:endParaRPr>
          </a:p>
          <a:p>
            <a:pPr lvl="0"/>
            <a:endParaRPr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285" y="443230"/>
            <a:ext cx="8139430" cy="599440"/>
          </a:xfrm>
          <a:ln w="12700" cmpd="sng">
            <a:solidFill>
              <a:schemeClr val="tx1"/>
            </a:solidFill>
            <a:prstDash val="solid"/>
          </a:ln>
        </p:spPr>
        <p:txBody>
          <a:bodyPr>
            <a:noAutofit/>
          </a:bodyPr>
          <a:p>
            <a:r>
              <a:rPr lang="en-US" altLang="zh-CN" sz="3200">
                <a:solidFill>
                  <a:srgbClr val="071F4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    C</a:t>
            </a:r>
            <a:r>
              <a:rPr sz="3200">
                <a:solidFill>
                  <a:srgbClr val="071F4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语言的构成</a:t>
            </a:r>
            <a:endParaRPr sz="3200">
              <a:solidFill>
                <a:srgbClr val="071F4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占位符 4" descr="46786b31ee8d73dd382d73ef9d850a88 (2)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47320" y="1362710"/>
            <a:ext cx="5801360" cy="48926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810" y="1850390"/>
            <a:ext cx="2541905" cy="4323080"/>
          </a:xfrm>
          <a:solidFill>
            <a:schemeClr val="bg1">
              <a:alpha val="68000"/>
            </a:schemeClr>
          </a:solidFill>
        </p:spPr>
        <p:txBody>
          <a:bodyPr>
            <a:noAutofit/>
          </a:bodyPr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语言的构成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数据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运算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3.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控制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4.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数组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5.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字符串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6.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函数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lvl="0" algn="just">
              <a:lnSpc>
                <a:spcPct val="130000"/>
              </a:lnSpc>
              <a:spcAft>
                <a:spcPts val="800"/>
              </a:spcAft>
            </a:pPr>
            <a:r>
              <a:rPr altLang="zh-CN"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7.</a:t>
            </a:r>
            <a:r>
              <a:rPr sz="2400" b="1" spc="5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指针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 b="1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                              1.</a:t>
            </a:r>
            <a:r>
              <a:t>数据类型</a:t>
            </a:r>
          </a:p>
        </p:txBody>
      </p:sp>
      <p:pic>
        <p:nvPicPr>
          <p:cNvPr id="5" name="图片占位符 4" descr="Screenshot_20191024_182059_com.netease.edu.ucmooc1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8260" y="1238250"/>
            <a:ext cx="5443220" cy="539940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65470" y="1238250"/>
            <a:ext cx="3103880" cy="5388610"/>
          </a:xfrm>
        </p:spPr>
        <p:txBody>
          <a:bodyPr/>
          <a:p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数据类型共有两大类型</a:t>
            </a:r>
            <a:endParaRPr lang="zh-CN" altLang="en-US" sz="2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又分为若干小类型</a:t>
            </a:r>
            <a:endParaRPr lang="zh-CN" altLang="en-US" sz="2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其中 </a:t>
            </a:r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整型（</a:t>
            </a:r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int</a:t>
            </a:r>
            <a:r>
              <a:rPr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endParaRPr sz="2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实型（</a:t>
            </a:r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float,double)</a:t>
            </a:r>
            <a:endParaRPr lang="en-US" altLang="zh-CN" sz="2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</a:t>
            </a:r>
            <a:r>
              <a:rPr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字符型（</a:t>
            </a:r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char)</a:t>
            </a:r>
            <a:endParaRPr lang="en-US" altLang="zh-CN" sz="24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4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最常用。</a:t>
            </a:r>
            <a:endParaRPr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285" y="443230"/>
            <a:ext cx="8139430" cy="630555"/>
          </a:xfrm>
        </p:spPr>
        <p:txBody>
          <a:bodyPr>
            <a:normAutofit/>
          </a:bodyPr>
          <a:p>
            <a:r>
              <a:rPr lang="en-US" altLang="zh-CN"/>
              <a:t>                               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运算</a:t>
            </a:r>
            <a:endParaRPr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295" y="5738495"/>
            <a:ext cx="8067675" cy="1165225"/>
          </a:xfrm>
          <a:solidFill>
            <a:schemeClr val="bg1">
              <a:alpha val="19000"/>
            </a:schemeClr>
          </a:solidFill>
        </p:spPr>
        <p:txBody>
          <a:bodyPr>
            <a:normAutofit lnSpcReduction="20000"/>
          </a:bodyPr>
          <a:p>
            <a:r>
              <a:rPr lang="zh-CN" altLang="en-US"/>
              <a:t>运算</a:t>
            </a:r>
            <a:endParaRPr lang="zh-CN" altLang="en-US"/>
          </a:p>
          <a:p>
            <a:r>
              <a:rPr lang="zh-CN" altLang="en-US"/>
              <a:t>其实我觉得一定搞清楚运算符的优先级</a:t>
            </a:r>
            <a:r>
              <a:rPr lang="en-US" altLang="zh-CN"/>
              <a:t>!!!</a:t>
            </a:r>
            <a:endParaRPr lang="en-US" altLang="zh-CN"/>
          </a:p>
          <a:p>
            <a:r>
              <a:t>切记，切记！！！</a:t>
            </a:r>
          </a:p>
        </p:txBody>
      </p:sp>
      <p:pic>
        <p:nvPicPr>
          <p:cNvPr id="7" name="图片占位符 6" descr="Screenshot_20191018_125744_com.netease.edu.ucmooc2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54330" y="1005205"/>
            <a:ext cx="7761605" cy="4556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                               3. </a:t>
            </a:r>
            <a:r>
              <a:t>控制</a:t>
            </a:r>
          </a:p>
        </p:txBody>
      </p:sp>
      <p:pic>
        <p:nvPicPr>
          <p:cNvPr id="5" name="图片占位符 4" descr="Screenshot_20191024_185910_com.netease.edu.ucmooc3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20395" y="952500"/>
            <a:ext cx="8317865" cy="40398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0395" y="5264150"/>
            <a:ext cx="8021320" cy="1076960"/>
          </a:xfrm>
        </p:spPr>
        <p:txBody>
          <a:bodyPr/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一共就三种语句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,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但真的不简单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................</a:t>
            </a:r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                           4.</a:t>
            </a:r>
            <a:r>
              <a:t>数组</a:t>
            </a:r>
          </a:p>
        </p:txBody>
      </p:sp>
      <p:pic>
        <p:nvPicPr>
          <p:cNvPr id="5" name="图片占位符 4" descr="Screenshot_20191024_190616_com.netease.edu.ucmooc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21690" y="885190"/>
            <a:ext cx="7820025" cy="5447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13389"/>
            <a:ext cx="8139178" cy="441964"/>
          </a:xfrm>
        </p:spPr>
        <p:txBody>
          <a:bodyPr>
            <a:normAutofit fontScale="90000"/>
          </a:bodyPr>
          <a:p>
            <a:r>
              <a:rPr lang="en-US" altLang="zh-CN"/>
              <a:t>5.</a:t>
            </a:r>
            <a:r>
              <a:t>字符串</a:t>
            </a:r>
          </a:p>
        </p:txBody>
      </p:sp>
      <p:pic>
        <p:nvPicPr>
          <p:cNvPr id="5" name="图片占位符 4" descr="Screenshot_20191024_191135_com.netease.edu.ucmooc5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02285" y="1122680"/>
            <a:ext cx="5048885" cy="518731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44540" y="1122680"/>
            <a:ext cx="2797175" cy="5397500"/>
          </a:xfrm>
        </p:spPr>
        <p:txBody>
          <a:bodyPr/>
          <a:p>
            <a:r>
              <a:rPr lang="en-US" altLang="zh-CN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char</a:t>
            </a:r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定义</a:t>
            </a:r>
            <a:endParaRPr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字符串一定是一个char的数组，但char的数组未必是字符串；</a:t>
            </a:r>
            <a:endParaRPr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                               6.</a:t>
            </a:r>
            <a:r>
              <a:t>函数</a:t>
            </a:r>
          </a:p>
        </p:txBody>
      </p:sp>
      <p:pic>
        <p:nvPicPr>
          <p:cNvPr id="5" name="图片占位符 4" descr="Screenshot_20191024_192217_com.netease.edu.ucmooc7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02285" y="952500"/>
            <a:ext cx="4485005" cy="284035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99380" y="952500"/>
            <a:ext cx="3176905" cy="5821680"/>
          </a:xfrm>
        </p:spPr>
        <p:txBody>
          <a:bodyPr/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函数，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main()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是基本。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而且，调用函数，得用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:</a:t>
            </a:r>
            <a:endParaRPr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&lt;math.h&gt;</a:t>
            </a:r>
            <a:endParaRPr lang="en-US" altLang="zh-CN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可以调用原本得函数；</a:t>
            </a:r>
            <a:endParaRPr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也可以自定义函数。</a:t>
            </a:r>
            <a:endParaRPr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 descr="Screenshot_20191024_192224_com.netease.edu.ucmooc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3727450"/>
            <a:ext cx="4535805" cy="28282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90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9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90"/>
  <p:tag name="KSO_WM_TEMPLATE_THUMBS_INDEX" val="1、4、6、7、8、9、10、11、12、13、14"/>
  <p:tag name="KSO_WM_TEMPLATE_MASTER_THUMB_INDEX" val="1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690_3*l_h_i*1_1_1"/>
  <p:tag name="KSO_WM_TEMPLATE_CATEGORY" val="custom"/>
  <p:tag name="KSO_WM_TEMPLATE_INDEX" val="20202690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90_3*l_h_a*1_1_1"/>
  <p:tag name="KSO_WM_TEMPLATE_CATEGORY" val="custom"/>
  <p:tag name="KSO_WM_TEMPLATE_INDEX" val="2020269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690_3*l_h_i*1_2_1"/>
  <p:tag name="KSO_WM_TEMPLATE_CATEGORY" val="custom"/>
  <p:tag name="KSO_WM_TEMPLATE_INDEX" val="20202690"/>
  <p:tag name="KSO_WM_UNIT_LAYERLEVEL" val="1_1_1"/>
  <p:tag name="KSO_WM_TAG_VERSION" val="1.0"/>
  <p:tag name="KSO_WM_BEAUTIFY_FLAG" val="#wm#"/>
  <p:tag name="KSO_WM_UNIT_TYPE" val="l_h_i"/>
  <p:tag name="KSO_WM_UNIT_INDEX" val="1_2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90_3*l_h_a*1_2_1"/>
  <p:tag name="KSO_WM_TEMPLATE_CATEGORY" val="custom"/>
  <p:tag name="KSO_WM_TEMPLATE_INDEX" val="2020269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690_3*l_h_i*1_3_1"/>
  <p:tag name="KSO_WM_TEMPLATE_CATEGORY" val="custom"/>
  <p:tag name="KSO_WM_TEMPLATE_INDEX" val="20202690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90_3*l_h_a*1_3_1"/>
  <p:tag name="KSO_WM_TEMPLATE_CATEGORY" val="custom"/>
  <p:tag name="KSO_WM_TEMPLATE_INDEX" val="2020269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ISCONTENTSTITLE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90_2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PRESET_TEXT" val="目录"/>
  <p:tag name="KSO_WM_UNIT_VALUE" val="2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ID" val="custom20202690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90"/>
  <p:tag name="KSO_WM_SLIDE_LAYOUT" val="a_l"/>
  <p:tag name="KSO_WM_SLIDE_LAYOUT_CNT" val="1_1"/>
  <p:tag name="KSO_WM_SLIDE_TYPE" val="contents"/>
  <p:tag name="KSO_WM_SLIDE_SUBTYPE" val="diag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9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90_11*a*1"/>
  <p:tag name="KSO_WM_TEMPLATE_CATEGORY" val="custom"/>
  <p:tag name="KSO_WM_TEMPLATE_INDEX" val="20202690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5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90_11*f*1"/>
  <p:tag name="KSO_WM_TEMPLATE_CATEGORY" val="custom"/>
  <p:tag name="KSO_WM_TEMPLATE_INDEX" val="20202690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11*d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VALUE" val="891*3046"/>
  <p:tag name="KSO_WM_UNIT_TYPE" val="d"/>
  <p:tag name="KSO_WM_UNIT_INDEX" val="1"/>
  <p:tag name="KSO_WM_UNIT_SUPPORT_UNIT_TYPE" val="[&quot;all&quot;]"/>
</p:tagLst>
</file>

<file path=ppt/tags/tag173.xml><?xml version="1.0" encoding="utf-8"?>
<p:tagLst xmlns:p="http://schemas.openxmlformats.org/presentationml/2006/main">
  <p:tag name="KSO_WM_SLIDE_ID" val="custom20202690_11"/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866*434"/>
  <p:tag name="KSO_WM_SLIDE_POSITION" val="46*52"/>
  <p:tag name="KSO_WM_TAG_VERSION" val="1.0"/>
  <p:tag name="KSO_WM_BEAUTIFY_FLAG" val="#wm#"/>
  <p:tag name="KSO_WM_TEMPLATE_CATEGORY" val="custom"/>
  <p:tag name="KSO_WM_TEMPLATE_INDEX" val="20202690"/>
  <p:tag name="KSO_WM_SLIDE_LAYOUT" val="a_d_f"/>
  <p:tag name="KSO_WM_SLIDE_LAYOUT_CNT" val="1_1_1"/>
  <p:tag name="KSO_WM_TEMPLATE_MASTER_TYPE" val="1"/>
  <p:tag name="KSO_WM_TEMPLATE_COLOR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98">
      <a:dk1>
        <a:srgbClr val="000000"/>
      </a:dk1>
      <a:lt1>
        <a:srgbClr val="FFFFFF"/>
      </a:lt1>
      <a:dk2>
        <a:srgbClr val="DEEAE0"/>
      </a:dk2>
      <a:lt2>
        <a:srgbClr val="FFFFFF"/>
      </a:lt2>
      <a:accent1>
        <a:srgbClr val="5DAA6E"/>
      </a:accent1>
      <a:accent2>
        <a:srgbClr val="70A764"/>
      </a:accent2>
      <a:accent3>
        <a:srgbClr val="81A25C"/>
      </a:accent3>
      <a:accent4>
        <a:srgbClr val="8E9D57"/>
      </a:accent4>
      <a:accent5>
        <a:srgbClr val="9C9955"/>
      </a:accent5>
      <a:accent6>
        <a:srgbClr val="A69358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自定义 98">
    <a:dk1>
      <a:srgbClr val="000000"/>
    </a:dk1>
    <a:lt1>
      <a:srgbClr val="FFFFFF"/>
    </a:lt1>
    <a:dk2>
      <a:srgbClr val="DEEAE0"/>
    </a:dk2>
    <a:lt2>
      <a:srgbClr val="FFFFFF"/>
    </a:lt2>
    <a:accent1>
      <a:srgbClr val="5DAA6E"/>
    </a:accent1>
    <a:accent2>
      <a:srgbClr val="70A764"/>
    </a:accent2>
    <a:accent3>
      <a:srgbClr val="81A25C"/>
    </a:accent3>
    <a:accent4>
      <a:srgbClr val="8E9D57"/>
    </a:accent4>
    <a:accent5>
      <a:srgbClr val="9C9955"/>
    </a:accent5>
    <a:accent6>
      <a:srgbClr val="A69358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WPS 演示</Application>
  <PresentationFormat/>
  <Paragraphs>88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Calibri</vt:lpstr>
      <vt:lpstr>华文新魏</vt:lpstr>
      <vt:lpstr>汉仪旗黑-85S</vt:lpstr>
      <vt:lpstr>黑体</vt:lpstr>
      <vt:lpstr>微软雅黑 Light</vt:lpstr>
      <vt:lpstr>华文楷体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legion</dc:creator>
  <cp:lastModifiedBy>@ 鬩摩子</cp:lastModifiedBy>
  <cp:revision>1</cp:revision>
  <dcterms:created xsi:type="dcterms:W3CDTF">2019-10-24T12:04:41Z</dcterms:created>
  <dcterms:modified xsi:type="dcterms:W3CDTF">2019-10-24T12:04:41Z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